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3" r:id="rId17"/>
    <p:sldId id="299" r:id="rId18"/>
    <p:sldId id="270" r:id="rId19"/>
    <p:sldId id="271" r:id="rId20"/>
    <p:sldId id="272" r:id="rId21"/>
    <p:sldId id="273" r:id="rId22"/>
    <p:sldId id="30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7" r:id="rId32"/>
    <p:sldId id="282" r:id="rId33"/>
    <p:sldId id="283" r:id="rId34"/>
    <p:sldId id="284" r:id="rId35"/>
    <p:sldId id="285" r:id="rId36"/>
    <p:sldId id="286" r:id="rId37"/>
    <p:sldId id="300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502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523B-E338-4964-8257-4F4BEE4389C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SYSTEMS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27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7015" r="21746" b="14412"/>
          <a:stretch/>
        </p:blipFill>
        <p:spPr bwMode="auto">
          <a:xfrm>
            <a:off x="108857" y="979715"/>
            <a:ext cx="8294914" cy="587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0" y="37530"/>
            <a:ext cx="9027841" cy="323907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Implementation of Rule-Based Control System.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46519" r="21617" b="28322"/>
          <a:stretch/>
        </p:blipFill>
        <p:spPr bwMode="auto">
          <a:xfrm>
            <a:off x="0" y="3352800"/>
            <a:ext cx="905741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6019800"/>
            <a:ext cx="487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Handelman</a:t>
            </a:r>
            <a:r>
              <a:rPr lang="en-US" sz="2400" dirty="0" smtClean="0"/>
              <a:t> and Stengel 1989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7"/>
            <a:ext cx="8229600" cy="8683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 level control logic </a:t>
            </a:r>
          </a:p>
          <a:p>
            <a:r>
              <a:rPr lang="en-US" dirty="0" smtClean="0"/>
              <a:t>High level reconfiguration logic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32507" r="22381" b="12381"/>
          <a:stretch/>
        </p:blipFill>
        <p:spPr bwMode="auto">
          <a:xfrm>
            <a:off x="-25400" y="152400"/>
            <a:ext cx="9114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t="16508" r="13810" b="6032"/>
          <a:stretch/>
        </p:blipFill>
        <p:spPr bwMode="auto">
          <a:xfrm>
            <a:off x="283028" y="217713"/>
            <a:ext cx="8860972" cy="66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4476" r="20159" b="11111"/>
          <a:stretch/>
        </p:blipFill>
        <p:spPr bwMode="auto">
          <a:xfrm>
            <a:off x="0" y="468084"/>
            <a:ext cx="8926287" cy="63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6762" r="12538" b="9079"/>
          <a:stretch/>
        </p:blipFill>
        <p:spPr bwMode="auto">
          <a:xfrm>
            <a:off x="152399" y="304800"/>
            <a:ext cx="8991601" cy="63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010400" cy="31242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Inference can be fuzzy</a:t>
            </a:r>
          </a:p>
          <a:p>
            <a:r>
              <a:rPr lang="en-US" dirty="0" smtClean="0"/>
              <a:t>Inference can use neural net</a:t>
            </a:r>
          </a:p>
          <a:p>
            <a:r>
              <a:rPr lang="en-US" dirty="0" smtClean="0"/>
              <a:t>Inference can be based on search</a:t>
            </a:r>
          </a:p>
          <a:p>
            <a:r>
              <a:rPr lang="en-US" dirty="0" smtClean="0"/>
              <a:t>Inference can be probabilistic</a:t>
            </a:r>
          </a:p>
          <a:p>
            <a:r>
              <a:rPr lang="en-US" dirty="0" smtClean="0"/>
              <a:t>Inference can use higher-order-logic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267200"/>
            <a:ext cx="7162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Any system, including a robot, can be made self-checking, fault – tolerant and reconfigurable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5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1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of Knowledge Representation: </a:t>
            </a:r>
          </a:p>
          <a:p>
            <a:pPr marL="0" indent="0" algn="ctr">
              <a:buNone/>
            </a:pP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1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6762" r="26667" b="11872"/>
          <a:stretch/>
        </p:blipFill>
        <p:spPr bwMode="auto">
          <a:xfrm>
            <a:off x="838200" y="533400"/>
            <a:ext cx="6945086" cy="61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3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25397" r="15714" b="14667"/>
          <a:stretch/>
        </p:blipFill>
        <p:spPr bwMode="auto">
          <a:xfrm>
            <a:off x="762000" y="1143000"/>
            <a:ext cx="8207829" cy="513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– Classical Expert Systems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 incorporate Neural, Genetic and Fuzzy Components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38735" r="25243" b="25841"/>
          <a:stretch/>
        </p:blipFill>
        <p:spPr bwMode="auto">
          <a:xfrm>
            <a:off x="228600" y="1295400"/>
            <a:ext cx="7438030" cy="385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6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7778" r="17936" b="16953"/>
          <a:stretch/>
        </p:blipFill>
        <p:spPr bwMode="auto">
          <a:xfrm>
            <a:off x="-21771" y="1104039"/>
            <a:ext cx="9165771" cy="532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7269" r="11111" b="11365"/>
          <a:stretch/>
        </p:blipFill>
        <p:spPr bwMode="auto">
          <a:xfrm>
            <a:off x="0" y="647751"/>
            <a:ext cx="9144000" cy="600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Decision Tree: </a:t>
            </a:r>
          </a:p>
          <a:p>
            <a:pPr marL="0" indent="0" algn="ctr">
              <a:buNone/>
            </a:pP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3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5238" r="23175" b="10349"/>
          <a:stretch/>
        </p:blipFill>
        <p:spPr bwMode="auto">
          <a:xfrm>
            <a:off x="0" y="-19761"/>
            <a:ext cx="8534400" cy="688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21841" r="20793" b="32953"/>
          <a:stretch/>
        </p:blipFill>
        <p:spPr bwMode="auto">
          <a:xfrm>
            <a:off x="0" y="1772552"/>
            <a:ext cx="8991600" cy="46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7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6254" r="27301" b="18222"/>
          <a:stretch/>
        </p:blipFill>
        <p:spPr bwMode="auto">
          <a:xfrm>
            <a:off x="457200" y="990600"/>
            <a:ext cx="8294914" cy="561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22095" r="10157" b="9587"/>
          <a:stretch/>
        </p:blipFill>
        <p:spPr bwMode="auto">
          <a:xfrm>
            <a:off x="10886" y="1001485"/>
            <a:ext cx="9274629" cy="58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18286" r="33333" b="13397"/>
          <a:stretch/>
        </p:blipFill>
        <p:spPr bwMode="auto">
          <a:xfrm>
            <a:off x="457200" y="68921"/>
            <a:ext cx="7924800" cy="67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0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29207" r="13016" b="17714"/>
          <a:stretch/>
        </p:blipFill>
        <p:spPr bwMode="auto">
          <a:xfrm>
            <a:off x="0" y="1519496"/>
            <a:ext cx="9144000" cy="470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66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26667" r="18730" b="32191"/>
          <a:stretch/>
        </p:blipFill>
        <p:spPr bwMode="auto">
          <a:xfrm>
            <a:off x="21771" y="1962955"/>
            <a:ext cx="9122229" cy="346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6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Expert Systems can perform many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1314" r="21746" b="25334"/>
          <a:stretch/>
        </p:blipFill>
        <p:spPr bwMode="auto">
          <a:xfrm>
            <a:off x="0" y="2667000"/>
            <a:ext cx="9144000" cy="395151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14222" r="25238" b="8318"/>
          <a:stretch/>
        </p:blipFill>
        <p:spPr bwMode="auto">
          <a:xfrm>
            <a:off x="1371600" y="0"/>
            <a:ext cx="7139137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47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LANGUAGES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488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t="22349" r="26825" b="14666"/>
          <a:stretch/>
        </p:blipFill>
        <p:spPr bwMode="auto">
          <a:xfrm>
            <a:off x="228600" y="533400"/>
            <a:ext cx="8564734" cy="63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457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17778" r="10476" b="15174"/>
          <a:stretch/>
        </p:blipFill>
        <p:spPr bwMode="auto">
          <a:xfrm>
            <a:off x="-10886" y="457200"/>
            <a:ext cx="8904516" cy="574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672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23111" r="22857" b="23048"/>
          <a:stretch/>
        </p:blipFill>
        <p:spPr bwMode="auto">
          <a:xfrm>
            <a:off x="152399" y="1295400"/>
            <a:ext cx="8901229" cy="50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44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25144" r="22539" b="15682"/>
          <a:stretch/>
        </p:blipFill>
        <p:spPr bwMode="auto">
          <a:xfrm>
            <a:off x="228600" y="168767"/>
            <a:ext cx="8153400" cy="66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18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5491" r="24603" b="9080"/>
          <a:stretch/>
        </p:blipFill>
        <p:spPr bwMode="auto">
          <a:xfrm>
            <a:off x="304800" y="68581"/>
            <a:ext cx="8229600" cy="67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86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LANGUAGES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806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9556" r="12539" b="9333"/>
          <a:stretch/>
        </p:blipFill>
        <p:spPr bwMode="auto">
          <a:xfrm>
            <a:off x="174171" y="762000"/>
            <a:ext cx="896982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904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3460" r="22064" b="8825"/>
          <a:stretch/>
        </p:blipFill>
        <p:spPr bwMode="auto">
          <a:xfrm>
            <a:off x="0" y="1"/>
            <a:ext cx="8740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4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13714" r="14444" b="15429"/>
          <a:stretch/>
        </p:blipFill>
        <p:spPr bwMode="auto">
          <a:xfrm>
            <a:off x="-10886" y="21771"/>
            <a:ext cx="8643258" cy="607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94360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Rules can be fuzzy, quantum, modal, neural,  Bayesian,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Special inference methods may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5238" r="13174" b="7301"/>
          <a:stretch/>
        </p:blipFill>
        <p:spPr bwMode="auto">
          <a:xfrm>
            <a:off x="108857" y="217715"/>
            <a:ext cx="9035143" cy="66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46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968" r="19365" b="8063"/>
          <a:stretch/>
        </p:blipFill>
        <p:spPr bwMode="auto">
          <a:xfrm>
            <a:off x="0" y="370089"/>
            <a:ext cx="8915400" cy="645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28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5239" r="15079" b="6793"/>
          <a:stretch/>
        </p:blipFill>
        <p:spPr bwMode="auto">
          <a:xfrm>
            <a:off x="533400" y="174172"/>
            <a:ext cx="8316686" cy="668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19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15746" r="21270" b="9334"/>
          <a:stretch/>
        </p:blipFill>
        <p:spPr bwMode="auto">
          <a:xfrm>
            <a:off x="32657" y="348342"/>
            <a:ext cx="8490859" cy="642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908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5238" r="15239" b="6032"/>
          <a:stretch/>
        </p:blipFill>
        <p:spPr bwMode="auto">
          <a:xfrm>
            <a:off x="-10886" y="0"/>
            <a:ext cx="8860973" cy="67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96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714" r="19524" b="6032"/>
          <a:stretch/>
        </p:blipFill>
        <p:spPr bwMode="auto">
          <a:xfrm>
            <a:off x="21771" y="138595"/>
            <a:ext cx="9122229" cy="671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50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Expert Systems can be used in conjunction with Neural Nets, Evolutionary Algorithms and all other kinds of problem-solving/learning mechanisms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Standard classical programming can be smoothly interfaced with Training and Evolving and Uncertainty based philosophies like in Evolutionary, Neural and Fuzzy methodologies.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37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7524" r="27777" b="9333"/>
          <a:stretch/>
        </p:blipFill>
        <p:spPr bwMode="auto">
          <a:xfrm>
            <a:off x="0" y="-22567"/>
            <a:ext cx="7848600" cy="689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61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1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of Knowledge Representation: </a:t>
            </a:r>
          </a:p>
          <a:p>
            <a:pPr marL="0" indent="0" algn="ctr">
              <a:buNone/>
            </a:pP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2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 versus Knowledge Representation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30180" r="19842" b="25333"/>
          <a:stretch/>
        </p:blipFill>
        <p:spPr bwMode="auto">
          <a:xfrm>
            <a:off x="0" y="2362200"/>
            <a:ext cx="8969829" cy="381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19048" r="10952" b="12635"/>
          <a:stretch/>
        </p:blipFill>
        <p:spPr bwMode="auto">
          <a:xfrm>
            <a:off x="32657" y="367697"/>
            <a:ext cx="8806543" cy="64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t="23365" r="21746" b="17969"/>
          <a:stretch/>
        </p:blipFill>
        <p:spPr bwMode="auto">
          <a:xfrm>
            <a:off x="381000" y="685800"/>
            <a:ext cx="8077200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5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8540" r="20476" b="14159"/>
          <a:stretch/>
        </p:blipFill>
        <p:spPr bwMode="auto">
          <a:xfrm>
            <a:off x="914400" y="334076"/>
            <a:ext cx="7315200" cy="627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0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174</Words>
  <Application>Microsoft Office PowerPoint</Application>
  <PresentationFormat>On-screen Show (4:3)</PresentationFormat>
  <Paragraphs>33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Review – Classical Expert Systems</vt:lpstr>
      <vt:lpstr>Expert Systems can perform many functions</vt:lpstr>
      <vt:lpstr>PowerPoint Presentation</vt:lpstr>
      <vt:lpstr>PowerPoint Presentation</vt:lpstr>
      <vt:lpstr>Inference versus Knowledge Representation</vt:lpstr>
      <vt:lpstr>PowerPoint Presentation</vt:lpstr>
      <vt:lpstr>PowerPoint Presentation</vt:lpstr>
      <vt:lpstr>PowerPoint Presentation</vt:lpstr>
      <vt:lpstr>PowerPoint Presentation</vt:lpstr>
      <vt:lpstr>Real-Time Implementation of Rule-Based Control System.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8</cp:revision>
  <dcterms:created xsi:type="dcterms:W3CDTF">2012-10-24T22:38:24Z</dcterms:created>
  <dcterms:modified xsi:type="dcterms:W3CDTF">2012-11-06T22:36:06Z</dcterms:modified>
</cp:coreProperties>
</file>